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4" r:id="rId4"/>
    <p:sldId id="265" r:id="rId5"/>
    <p:sldId id="267" r:id="rId6"/>
    <p:sldId id="268" r:id="rId7"/>
    <p:sldId id="341" r:id="rId8"/>
    <p:sldId id="342" r:id="rId9"/>
    <p:sldId id="343" r:id="rId10"/>
    <p:sldId id="344" r:id="rId11"/>
    <p:sldId id="340" r:id="rId12"/>
    <p:sldId id="270" r:id="rId13"/>
    <p:sldId id="272" r:id="rId14"/>
    <p:sldId id="276" r:id="rId15"/>
    <p:sldId id="281" r:id="rId16"/>
    <p:sldId id="285" r:id="rId17"/>
    <p:sldId id="284" r:id="rId18"/>
    <p:sldId id="283" r:id="rId19"/>
    <p:sldId id="286" r:id="rId20"/>
    <p:sldId id="293" r:id="rId21"/>
    <p:sldId id="288" r:id="rId22"/>
    <p:sldId id="294" r:id="rId23"/>
    <p:sldId id="287" r:id="rId24"/>
    <p:sldId id="278" r:id="rId25"/>
    <p:sldId id="291" r:id="rId26"/>
    <p:sldId id="345" r:id="rId27"/>
    <p:sldId id="346" r:id="rId2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97" d="100"/>
          <a:sy n="97" d="100"/>
        </p:scale>
        <p:origin x="1509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27.340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685 0,'41'3,"1"3,-1 1,0 1,73 27,-25-8,357 75,8-26,-245-43,498 45,-569-68,74 1,1180-12,-1354 3,-36-2,-1 0,1 0,0 1,0-1,0 0,0 1,-1-1,1 1,0 0,0 0,-1 0,1-1,-1 1,1 1,-1-1,3 2,-3-2,-1-1,0 1,0-1,0 0,0 1,-1-1,1 1,0-1,0 0,0 1,0-1,0 0,0 1,0-1,-1 0,1 1,0-1,0 0,-1 1,1-1,0 0,0 1,-1-1,1 0,0 0,-1 0,1 1,0-1,-1 0,1 0,0 0,-1 0,1 1,-16 5,-10 0,-1-2,0 0,0-2,-44-1,32-1,-466-1,-312 12,577 15,-334 78,380-53,-38 8,187-50,-1-3,0-1,-56-2,76-4,1 2,-28 3,42-2,0 0,0 1,0 0,1 1,-1 0,1 1,-13 8,-3 2,5-3,0 1,1 1,-20 18,13-11,0-1,-2-1,-1-1,-45 20,70-36,-53 32,41-23,0-1,-31 13,20-9,24-11,-1 0,0-1,0 1,0-1,0 0,-1 0,1-1,0 1,-1-1,1-1,-7 1,11-1,0 0,1 0,-1 0,0 0,0 0,1 0,-1 0,0-1,0 1,1 0,-1-1,0 1,1 0,-1-1,1 1,-1-1,0 1,1-1,-1 1,1-1,-1 1,1-1,-1 0,1 1,0-1,-1 0,1 1,0-1,-1-1,1 1,1 0,-1-1,0 1,0-1,1 1,-1 0,1-1,-1 1,1 0,-1 0,1-1,0 1,0 0,1-2,1-1,1 0,0 0,0 0,0 1,1-1,-1 1,7-4,15-3,0 2,1 0,0 2,38-4,117-2,-95 8,1103-12,-776 19,1111-3,-1517 0,0 0,-1 1,1 0,-1 1,1-1,-1 2,1-1,-1 1,0 0,7 4,-12-6,1 1,-1-1,0 1,-1-1,1 1,0 0,0-1,-1 1,1 0,-1 0,1 0,-1 0,0 0,0 1,0-1,0 0,0 0,-1 1,1-1,-1 1,1-1,-1 1,0-1,0 0,0 1,0-1,0 1,-1-1,1 1,-1-1,1 0,-1 1,0-1,0 0,-2 3,0 0,0 0,-1 0,1-1,-1 1,-1-1,1 0,0 0,-1 0,0 0,0-1,0 0,-10 4,-12 6,-38 10,40-14,-468 125,-8-41,-55-14,-610 10,981-80,-64 1,238-9,-1 0,1 1,-1 0,1 1,0 0,0 1,0 0,0 1,-16 9,-11 5,29-16,0 0,0-1,0 0,-10 0,8-2,37-5,456-48,-403 47,366-23,495 33,-726 6,367 24,-453-21,213 49,-333-60,0 1,1-1,-1 1,-1 0,1 1,0 0,-1 0,0 1,0 0,9 8,-12-9,-1 0,0 0,0 0,0 0,-1 0,1 1,-1 0,0-1,0 1,-1 0,0 0,1 0,-2 0,1 0,0 0,-1 0,0 0,-1 7,0-7,0-1,0 1,0-1,-1 1,0-1,0 0,0 0,0 0,-1 0,0 0,1-1,-1 1,-1-1,1 1,0-1,-1 0,0-1,1 1,-7 3,-5 2,0 0,0-1,-1 0,-18 4,-149 32,-759 99,-5-53,126-32,234-17,486-31,-1 5,2 3,0 6,-143 51,234-70,-1-1,1 0,-1 0,1-1,-1 0,0-1,0 0,0-1,-12 0,22 0,0-1,0 1,-1 0,1 0,0 0,0 0,0 0,0-1,0 1,0 0,0 0,0 0,0 0,0 0,0-1,-1 1,1 0,0 0,0 0,0 0,0-1,0 1,0 0,1 0,-1 0,0 0,0-1,0 1,0 0,0 0,0 0,0 0,0-1,0 1,0 0,0 0,0 0,1 0,-1 0,0 0,0-1,0 1,0 0,0 0,1 0,-1 0,0 0,0 0,0 0,0 0,1 0,9-8,5 1,0 1,1 1,0 0,0 1,1 0,31-1,-27 2,369-23,-36 20,1087 36,-350-1,-685-44,-232 6,115 7,-154 3,-78 2,87 15,-121-14,-21-4,0 0,0 0,0 0,0 1,-1-1,1 0,0 1,0 0,-1 0,1-1,0 1,-1 0,1 0,-1 0,1 0,-1 1,1-1,-1 0,0 1,0-1,1 1,-1-1,0 1,0 0,-1-1,1 1,0 0,0-1,-1 1,1 0,-1 0,0 3,0-2,0 0,-1 0,1 0,-1 0,0 0,0 0,-1 0,1 0,0 0,-1 0,0 0,0-1,0 1,0-1,0 1,0-1,0 0,-1 0,-3 2,-9 6,0-1,-1-1,0-1,-1 0,1-1,-1 0,-18 2,-406 84,381-82,-382 64,-2368 304,2777-374,-284 42,296-40,1 0,-36 16,42-15,2 0,21-6,28-5,-36 3,803-79,8 55,-665 22,1136-4,-1204 10,1 3,109 23,23 12,-95-20,188 59,-261-63,32 9,-72-25,0 0,-1 0,1 1,0-1,-1 1,1-1,-1 1,0 0,0 1,0-1,0 0,0 1,0 0,-1-1,1 1,-1 0,1 0,-1 1,0-1,-1 0,1 1,-1-1,1 1,-1 0,0-1,0 1,0 0,-1 0,0-1,1 1,-1 0,0 0,-1 0,1-1,-1 1,0 0,0 0,-2 5,2-5,-1 0,0 0,0-1,0 1,0-1,0 1,-1-1,1 0,-1 0,0 0,0 0,0 0,0-1,-1 1,1-1,-1 0,-3 2,-10 3,-1 0,-29 7,39-11,-116 27,-231 25,-135-21,146-19,-224 14,4 35,451-45,-216 32,237-42,-150-3,231-6,-13 0,20-3,13-2,46-15,1 3,0 3,106-14,-133 24,782-80,3 56,-360 35,-8 44,-225-3,89 14,-211-56,-68-5,56 8,-72-5,-1 0,0 1,0 1,-1 0,0 1,0 0,0 1,-1 1,0 0,11 11,-21-18,0 0,0 0,0 1,0-1,-1 1,1-1,-1 1,1-1,-1 1,0 0,0 0,0-1,-1 1,1 0,0 0,-1 0,0 0,0 0,0 0,0 0,-1 0,1 0,-1 0,1 0,-1-1,0 1,0 0,0 0,-1-1,1 1,-3 3,-1 2,-1-1,0 0,0-1,0 1,-1-1,1-1,-2 1,1-1,-13 7,-13 4,-2 0,-61 18,-38 2,-191 26,-152-9,-247-7,36-2,17 57,480-67,-179 9,83-39,167-6,113 2,1 0,-1-1,1 0,-1 0,-8-3,15 3,-1 1,0 0,1 0,-1 0,0-1,1 1,-1 0,1-1,-1 1,1-1,-1 1,0-1,1 1,0-1,-1 1,1-1,-1 1,1-1,0 0,-1 1,1-1,0 1,-1-2,1 0,1 1,-1 0,1 0,-1 0,1 0,-1 0,1 0,0 0,-1 0,1 0,0 0,0 0,0 0,0 0,0 1,0-1,0 0,0 1,2-2,12-7,1 1,0 0,1 1,30-8,76-13,-108 25,124-21,273-10,142 54,-432-8,176 41,-237-37,-1 2,-1 3,-1 3,98 53,-141-68,0 1,-1 1,0 0,-1 0,20 23,-27-28,-1 1,0-1,-1 1,0 0,0 1,0-1,-1 1,0 0,0-1,-1 1,0 0,-1 1,0-1,1 10,-2 7,-2 52,2-70,-1-1,0 0,-1 1,0-1,0 0,0 0,0 0,-1 0,-5 7,-1 1,-1-1,0 0,-1-1,-1 0,0-1,0 0,-1-1,0-1,-1 0,-21 10,-40 11,-1-4,-96 19,-163 15,-58-29,-2-33,126-2,221 7,0 2,-60 13,61-9,0-2,-64 2,45-10,66 1,0 0,0 1,0-1,0 0,0 0,0 0,0 0,-1 0,1 0,0 0,0 0,0 0,0 0,0 0,0 0,0 0,0 0,0 0,-1 0,1 0,0 0,0 0,0 0,0 0,0 0,0-1,0 1,0 0,0 0,0 0,-1 0,1 0,0 0,0 0,0 0,0 0,0 0,0 0,0 0,0 0,0-1,0 1,0 0,0 0,0 0,0 0,0 0,0 0,0 0,0 0,0 0,0-1,0 1,0 0,0 0,0 0,0 0,0 0,0 0,0 0,0 0,0 0,0-1,8-5,12-5,1 4,-1 1,2 1,-1 1,41-4,93 6,-96 3,37-2,0 5,173 29,-160-7,94 15,-170-37,188 15,-215-19,0 0,-1 0,1 0,0 1,-1 0,1 0,-1 1,1-1,9 6,-13-6,0 1,0 0,0 0,0 0,0 0,-1 0,1 0,0 1,-1-1,0 0,1 1,-1-1,0 1,0 0,-1-1,1 1,-1 0,1-1,-1 1,0 0,0 0,0 2,0 5,-1 0,-1 0,1-1,-1 1,-1-1,0 0,0 1,-1-1,0 0,0-1,-1 1,-1-1,1 0,-1 0,-10 10,2-4,0-1,0 0,-2-1,1-1,-1 0,-34 16,28-18,0-1,0-1,0-1,-1-1,0-1,-26 1,-143-4,97-3,65 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32.159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759 1,'285'4,"22"3,147 6,1152 25,1-1,-1469-31,153 27,-205-27,-65-6,-1 1,40 8,-60-9,1-1,-1 1,0 0,0 0,1 0,-1 0,0 0,1 0,-1 0,0 0,0 0,1 0,-1 0,0 1,0-1,1 0,-1 0,0 0,0 0,1 0,-1 0,0 1,0-1,1 0,-1 0,0 0,0 1,0-1,0 0,1 0,-1 0,0 1,0-1,0 0,0 0,0 1,0-1,0 0,1 0,-1 1,0-1,0 0,0 1,0-1,0 0,-1 1,-14 7,-33 5,-166 32,2-5,-90 13,-1141 156,363-59,885-120,-361 48,531-76,-283 39,269-33,-63 22,80-22,-1 0,0 1,0 1,-25 15,47-24,-18 11,1-1,-36 16,74-34,207-53,24 21,223-14,953 20,-1172 50,-2 11,-2 11,292 85,-306-56,452 116,-671-180,1 0,1 0,32 13,-49-16,1 1,-1-1,0 0,0 1,0 0,0 0,0 0,0 0,0 1,-1-1,1 0,-1 1,1 0,-1 0,0 0,0 0,-1 0,1 0,-1 0,1 0,-1 1,1 3,-2-6,0 1,1 0,-1-1,0 1,0-1,-1 1,1-1,0 1,0-1,-1 1,1-1,-1 1,1-1,-1 1,0-1,1 0,-1 1,0-1,0 0,0 0,0 1,0-1,0 0,-1 0,1 0,-2 1,-4 1,1 0,-1 0,0-1,0 0,-9 2,-58 9,-1-3,-83 0,148-9,-340 12,-685 0,-492 18,897 26,487-34,0 6,-179 62,173-40,-1-6,-170 26,282-65,-5 2,-1-2,0-2,-81-2,100-9,24 7,1 0,0 0,0-1,0 1,0 0,0 0,0 0,0-1,-1 1,1 0,0 0,0-1,0 1,0 0,0 0,0-1,0 1,0 0,0 0,0-1,1 1,-1 0,0 0,0-1,0 1,0 0,0 0,0-1,0 1,1 0,-1 0,0 0,0 0,0-1,0 1,1 0,-1 0,0 0,0 0,0 0,1-1,-1 1,0 0,1 0,4-3,1 0,0 1,-1 0,1 0,0 0,7 0,31-4,62-1,1181 8,-858 7,182-3,390 7,-479 17,-374-13,213 52,-296-51,76 32,-132-45,0 0,0 1,0 0,-1 0,0 1,0 0,0 1,-1 0,9 11,-14-16,-1 0,1 0,-1 1,1-1,-1 0,0 1,0 0,0-1,-1 1,1-1,0 1,-1 0,0-1,0 1,0 0,0 3,-1-3,0 0,0 0,0 0,0 0,-1-1,1 1,-1 0,0-1,0 1,0-1,0 0,0 1,0-1,-1 0,1-1,-1 1,-4 2,-20 11,1-3,-2 0,0-1,-36 8,-342 72,-14-29,323-49,-525 66,-144 20,4 34,689-118,1 3,1 3,0 4,-83 41,144-61,-2 2,0-1,0 0,-1 0,0-1,0-1,-20 4,33-8,1 0,-1 0,0 0,0 0,1 0,-1 0,0-1,0 1,0 0,0 0,1 0,-1 0,0 0,0-1,0 1,0 0,0 0,1 0,-1-1,0 1,0 0,0 0,0 0,0-1,0 1,0 0,0 0,0 0,0-1,0 1,0 0,0 0,0-1,0 1,0 0,0 0,0 0,0-1,0 1,0 0,0 0,-1 0,1-1,0 1,0 0,0 0,0 0,0-1,-1 1,1 0,0 0,0 0,0 0,0 0,-1 0,1-1,0 1,0 0,-1 0,1 0,0 0,0 0,0 0,-1 0,1 0,0 0,-1 0,17-15,-1 5,-1 1,1 1,1 0,0 0,22-6,85-17,-70 20,1033-161,6 104,-238 67,-604 16,340 65,-486-60,221 38,-321-57,0-1,1 1,-1 0,0 0,0 0,0 0,0 0,0 1,0 0,-1 0,1 0,-1 1,1-1,-1 1,0-1,1 1,-1 0,-1 1,1-1,0 0,-1 1,0-1,0 1,0 0,0 0,-1 0,1 0,-1 0,0 0,0 0,0 0,-1 0,0 1,1-1,-2 0,1 0,0 0,-2 6,2-7,-1 0,0 0,0 0,0 0,0 0,0 0,-1 0,1-1,-1 1,1 0,-1-1,0 0,0 1,-1-1,1 0,0 0,-1 0,1 0,-1 0,-2 1,-8 3,1 0,-1-1,-18 5,-51 13,-151 22,-103-12,294-29,-1530 77,1236-69,-924 99,1007-78,-744 126,955-150,-236 56,190-40,-91 38,139-45,-31 11,139-38,-14-2,24-5,81-7,872-21,-796 38,930-40,-1088 41,124-8,223 14,-151 39,-210-29,28 10,-56-12,0-2,43 4,-56-10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37.716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171 1,'1144'67,"-953"-51,23 3,822 66,3-28,-353-18,-599-35,50 5,-115-6,0 0,0 2,0 1,21 8,-39-13,-1 1,0 0,1-1,-1 1,0 1,0-1,0 0,0 1,0-1,4 6,-7-7,1 0,-1-1,0 1,1 0,-1 0,0-1,1 1,-1 0,0 0,0-1,0 1,0 0,0 0,0-1,0 1,0 0,0 0,0-1,0 1,0 0,-1 0,1 0,-1 1,0-1,0 0,0 1,-1-1,1 0,0 0,-1 0,1 0,0 0,-1 0,1 0,-1-1,1 1,-4 0,-30 9,0-2,0-1,-1-2,-70 1,24-1,-971 102,183-14,454-63,213-17,-317 64,373-50,29-3,50-9,-110 9,161-23,1 1,-1 0,0 2,1 0,0 0,0 2,-26 12,-104 37,45-20,50-20,94-20,285-48,60 13,134-2,915 7,-9 154,-1056-51,-89 1,-137-23,-2 5,235 122,-375-171,0 0,0 0,0 0,-1 1,1 0,-1 0,1 0,-1 0,0 0,3 5,-6-7,1 0,-1 0,1 0,-1-1,0 1,0 0,1 0,-1 0,0 0,0 0,0 0,0 0,0 0,0 0,0-1,0 1,-1 0,1 0,0 0,0 0,-1 1,0-1,0 1,-1 0,1-1,-1 1,1-1,-1 0,1 1,-1-1,0 0,1 0,-1 0,0 0,-3 1,-14 4,-1-1,0-1,0 0,0-2,-1 0,1-1,-29-3,-1 1,-683 1,-323 6,3 69,760-28,3 12,-367 124,226-59,361-103,-69 31,-20 6,136-52,0-1,-29 2,31-5,0 1,1 1,-33 10,-4 10,39-16,1 0,-2-1,1 0,-1-2,0 0,-27 3,44-8,0-1,0 1,-1 0,1 0,0-1,0 0,0 1,-1-1,1 0,0 0,0 0,0 0,0 0,-1-2,2 3,1-1,-1 0,1 1,-1-1,1 1,-1-1,1 0,0 0,-1 1,1-1,0 0,-1 1,1-1,0 0,0 0,0 0,0 1,0-1,0 0,0 0,0 1,0-1,0 0,0 0,0 0,1 1,-1-1,0 0,1 1,-1-1,0 0,1 1,-1-1,1 0,-1 1,1-1,-1 1,1-1,0 1,-1-1,1 1,-1-1,1 1,1-1,6-4,0 0,1 1,-1 0,1 0,0 1,0 0,1 0,-1 1,20-1,369-33,-333 32,439-15,663-8,13 42,-744 11,-89 8,-310-30,296 43,-270-34,-1 2,-1 2,63 28,-107-37,0 1,-1 0,0 1,0 1,-1 1,-1 0,0 1,0 0,-1 1,16 24,-14-22,0 0,32 26,-35-34,-2 1,1 0,-1 0,-1 1,1 0,-2 1,0 0,0 1,-1-1,8 18,-14-26,0-1,0 1,-1-1,1 1,-1 0,1-1,-1 1,0 0,0-1,0 1,-1 0,1-1,-1 1,1-1,-1 1,0-1,0 1,0-1,-2 4,0-2,-1 0,1 0,0 0,-1-1,0 1,0-1,0 0,0 0,-8 4,-8 1,0 0,0 0,-41 7,-6-2,-1-3,-98 2,-96-14,-753-66,285 12,3 38,615 23,1 5,1 4,-114 31,-303 118,212-69,259-83,0-2,-1-2,-97-1,101-9,-60 1,102 2,0 1,0 1,0 0,0 0,1 1,-1 1,-18 8,26-10,0 0,-1 0,0 1,0-1,0-1,0 1,0-1,0 1,0-1,-1 0,1-1,0 1,-1-1,-3 0,22-7,16-2,167-7,3 10,127 4,128 11,1725 101,-1737-67,-88-5,-46 2,169 14,-308-54,-169 0,0 0,0 0,1 0,-1 0,0 1,0-1,0 0,1 0,-1 1,0-1,0 1,0-1,0 1,0 0,1 0,-1-1,-1 1,0-1,0 0,0 1,0-1,0 1,0-1,0 0,0 1,0-1,0 0,0 1,0-1,0 0,0 1,0-1,0 0,0 1,0-1,-1 0,1 1,0-1,0 0,0 1,-1-1,1 0,0 0,0 1,0-1,-1 0,0 1,-2 2,0-1,-1 1,1-1,-1 0,0 0,1 0,-8 2,-121 34,-229 35,-138-16,349-42,-186 18,-1211 134,868-67,391-59,189-29,-78 21,31-5,27-7,-173 53,256-64,0-1,0-2,-1-2,0-1,-72-3,-19 0,-73-4,196 2,0 0,0 0,0 0,0-1,0 1,0-1,0 0,1-1,-1 1,1-1,0 0,-1 0,1 0,-4-5,6 6,0 0,0 0,1-1,-1 1,1 0,-1-1,1 1,0-1,0 1,0-1,0 0,0 1,1-1,-1 0,1 0,0 1,0-1,0 0,0 0,0 1,1-1,-1 0,1 0,0 1,-1-1,1 0,3-3,-2 1,1 1,-1 0,1 0,0 0,1 0,-1 1,1-1,-1 1,1 0,0 0,7-3,2-1,1 1,21-7,9-3,-19 7,0 1,1 2,31-5,-32 7,28-3,1 3,98 5,-58 1,277 13,-257-3,201 11,-209-24,-85 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39.228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0 77,'129'-8,"-79"3,887-50,13 47,-596 22,26-1,-313-16,76-13,-120 13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40.858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1,'59'0,"70"0,75 0,66 0,17 0,6 0,-10 0,-32 4,-29 1,-35 1,-29-2,-29-1,-28-1,-30-1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44.106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934 4,'-87'-1,"28"-1,0 2,-81 12,-18 6,28-5,64-3,-141 13,180-22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44.476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46.091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2134 2,'-387'-1,"-422"3,676 4,-250 46,-4 37,352-79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48.907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1,'2188'0,"-1807"12,-20 1,1092-13,-680-1,-752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50.487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1,'696'0,"-674"1,0 1,34 8,-32-5,45 3,5-7,-53-2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5-26T10:30:53.313"/>
    </inkml:context>
    <inkml:brush xml:id="br0">
      <inkml:brushProperty name="width" value="0.3" units="cm"/>
      <inkml:brushProperty name="height" value="0.6" units="cm"/>
      <inkml:brushProperty name="color" value="#FFA14B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1,'156'5,"-92"-2,212 12,1156 52,-579-97,-385 18,-414 13,-29-1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2644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815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455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8972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4789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4300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3475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093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4747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1150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8768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BB25F-3FB3-4B5A-944E-79180DCCA02B}" type="datetimeFigureOut">
              <a:rPr lang="hu-HU" smtClean="0"/>
              <a:t>2024. 06. 03.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390C3-8C9F-4252-92BC-4D67927ADCC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96414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net.jogtar.hu/jogszabaly?docid=a1200020.em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ulinavigator.hu/kereso.php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sulinavigator.hu/kereso.php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ifir2.kir.hu/Nyit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bg.hu/wpcontent/uploads/2023/08/Fellebbezes_az_iskola_altal_hozott_dontes_ellen.pdf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ktatas.hu/kozneveles/kozepfoku_felveteli_eljaras/kifir_adatbegyujto_alkalmazas_8evfhttps:/www.oktatas.hu/kozneveles/kozepfoku_felveteli_eljaras/kifir_adatbegyujto_alkalmazas_8evf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oktatas.hu/pub_bin/dload/kozoktatas/beiskolazas/tajekoztatok/1._KIFIR_felveteli_lapok_alairasa.pdf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customXml" Target="../ink/ink6.xml"/><Relationship Id="rId18" Type="http://schemas.openxmlformats.org/officeDocument/2006/relationships/image" Target="../media/image31.png"/><Relationship Id="rId3" Type="http://schemas.openxmlformats.org/officeDocument/2006/relationships/customXml" Target="../ink/ink1.xml"/><Relationship Id="rId21" Type="http://schemas.openxmlformats.org/officeDocument/2006/relationships/customXml" Target="../ink/ink10.xml"/><Relationship Id="rId7" Type="http://schemas.openxmlformats.org/officeDocument/2006/relationships/customXml" Target="../ink/ink3.xml"/><Relationship Id="rId12" Type="http://schemas.openxmlformats.org/officeDocument/2006/relationships/image" Target="../media/image28.png"/><Relationship Id="rId17" Type="http://schemas.openxmlformats.org/officeDocument/2006/relationships/customXml" Target="../ink/ink8.xml"/><Relationship Id="rId2" Type="http://schemas.openxmlformats.org/officeDocument/2006/relationships/image" Target="../media/image21.png"/><Relationship Id="rId16" Type="http://schemas.openxmlformats.org/officeDocument/2006/relationships/image" Target="../media/image30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customXml" Target="../ink/ink5.xml"/><Relationship Id="rId24" Type="http://schemas.openxmlformats.org/officeDocument/2006/relationships/image" Target="../media/image34.png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10" Type="http://schemas.openxmlformats.org/officeDocument/2006/relationships/image" Target="../media/image27.png"/><Relationship Id="rId19" Type="http://schemas.openxmlformats.org/officeDocument/2006/relationships/customXml" Target="../ink/ink9.xml"/><Relationship Id="rId4" Type="http://schemas.openxmlformats.org/officeDocument/2006/relationships/image" Target="../media/image24.png"/><Relationship Id="rId9" Type="http://schemas.openxmlformats.org/officeDocument/2006/relationships/customXml" Target="../ink/ink4.xml"/><Relationship Id="rId14" Type="http://schemas.openxmlformats.org/officeDocument/2006/relationships/image" Target="../media/image29.png"/><Relationship Id="rId22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kifir2.kir.hu/TTJegyzekKereso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ktatas.hu/kozneveles/kozepfoku_felveteli_eljaras/kozponti_feladatsorok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szöveg, Emberi arc, ember, mosoly látható&#10;&#10;Automatikusan generált leírás">
            <a:extLst>
              <a:ext uri="{FF2B5EF4-FFF2-40B4-BE49-F238E27FC236}">
                <a16:creationId xmlns:a16="http://schemas.microsoft.com/office/drawing/2014/main" id="{FE2E5CC9-D954-876E-0F1E-6F3A24B3D9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796" y="0"/>
            <a:ext cx="96995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21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039EAAC-A8ED-0D7B-C020-A56EBC101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000" dirty="0">
                <a:latin typeface="Impact" panose="020B0806030902050204" pitchFamily="34" charset="0"/>
              </a:rPr>
              <a:t>GIMNÁZIUMOK VÁLASZTÉKA</a:t>
            </a:r>
            <a:endParaRPr lang="de-DE" sz="4000" dirty="0">
              <a:latin typeface="Impact" panose="020B0806030902050204" pitchFamily="34" charset="0"/>
            </a:endParaRPr>
          </a:p>
        </p:txBody>
      </p:sp>
      <p:pic>
        <p:nvPicPr>
          <p:cNvPr id="11" name="Tartalom helye 4">
            <a:extLst>
              <a:ext uri="{FF2B5EF4-FFF2-40B4-BE49-F238E27FC236}">
                <a16:creationId xmlns:a16="http://schemas.microsoft.com/office/drawing/2014/main" id="{25C5DAB0-1E84-FE51-267C-F2FB8E657B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6512" y="1772816"/>
            <a:ext cx="9192718" cy="3974312"/>
          </a:xfrm>
        </p:spPr>
      </p:pic>
      <p:sp>
        <p:nvSpPr>
          <p:cNvPr id="12" name="Téglalap 11">
            <a:extLst>
              <a:ext uri="{FF2B5EF4-FFF2-40B4-BE49-F238E27FC236}">
                <a16:creationId xmlns:a16="http://schemas.microsoft.com/office/drawing/2014/main" id="{7835798C-3063-4EE0-5838-9D31BCE51A4B}"/>
              </a:ext>
            </a:extLst>
          </p:cNvPr>
          <p:cNvSpPr/>
          <p:nvPr/>
        </p:nvSpPr>
        <p:spPr>
          <a:xfrm>
            <a:off x="-36512" y="1772816"/>
            <a:ext cx="9180512" cy="1872208"/>
          </a:xfrm>
          <a:prstGeom prst="rect">
            <a:avLst/>
          </a:prstGeom>
          <a:gradFill>
            <a:gsLst>
              <a:gs pos="14000">
                <a:srgbClr val="D60860">
                  <a:alpha val="13000"/>
                </a:srgbClr>
              </a:gs>
              <a:gs pos="0">
                <a:srgbClr val="D60860">
                  <a:alpha val="12000"/>
                </a:srgbClr>
              </a:gs>
              <a:gs pos="75000">
                <a:srgbClr val="FD9803">
                  <a:alpha val="17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Szövegdoboz 12">
            <a:extLst>
              <a:ext uri="{FF2B5EF4-FFF2-40B4-BE49-F238E27FC236}">
                <a16:creationId xmlns:a16="http://schemas.microsoft.com/office/drawing/2014/main" id="{1D09ED2E-0DF9-1247-A960-9C73B419D4B6}"/>
              </a:ext>
            </a:extLst>
          </p:cNvPr>
          <p:cNvSpPr txBox="1"/>
          <p:nvPr/>
        </p:nvSpPr>
        <p:spPr>
          <a:xfrm>
            <a:off x="3581636" y="610230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SULINAVIGÁTOR.HU</a:t>
            </a:r>
            <a:endParaRPr lang="de-DE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661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1D24B0-3AF1-07CE-9317-E9FCC37E0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000" dirty="0">
                <a:latin typeface="Impact" panose="020B0806030902050204" pitchFamily="34" charset="0"/>
              </a:rPr>
              <a:t>SZAKGIMNÁZIUMOK VÁLASZTÉKA</a:t>
            </a:r>
            <a:endParaRPr lang="de-DE" sz="4000" dirty="0">
              <a:latin typeface="Impact" panose="020B0806030902050204" pitchFamily="34" charset="0"/>
            </a:endParaRP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2F4B2B5-8770-ABE2-5DE5-C7619DD0E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3273227"/>
          </a:xfrm>
        </p:spPr>
        <p:txBody>
          <a:bodyPr/>
          <a:lstStyle/>
          <a:p>
            <a:pPr marL="0" indent="0" algn="ctr">
              <a:buNone/>
            </a:pPr>
            <a:r>
              <a:rPr lang="hu-HU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20/2012. (VIII. 31.) EMMI rendelet 9. számú melléklete  </a:t>
            </a:r>
            <a:r>
              <a:rPr lang="hu-HU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2"/>
              </a:rPr>
              <a:t>https://net.jogtar.hu/jogszabaly?docid=a1200020.emm</a:t>
            </a:r>
            <a:r>
              <a:rPr lang="hu-HU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- a lap alján!</a:t>
            </a:r>
          </a:p>
          <a:p>
            <a:pPr marL="0" indent="0" algn="ctr">
              <a:buNone/>
            </a:pPr>
            <a:endParaRPr lang="hu-H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hu-H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hu-H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Tartalom helye 2">
            <a:extLst>
              <a:ext uri="{FF2B5EF4-FFF2-40B4-BE49-F238E27FC236}">
                <a16:creationId xmlns:a16="http://schemas.microsoft.com/office/drawing/2014/main" id="{7B95CC2B-B0EB-BAAC-026E-862C9D1447AC}"/>
              </a:ext>
            </a:extLst>
          </p:cNvPr>
          <p:cNvSpPr txBox="1">
            <a:spLocks/>
          </p:cNvSpPr>
          <p:nvPr/>
        </p:nvSpPr>
        <p:spPr>
          <a:xfrm>
            <a:off x="457200" y="2348880"/>
            <a:ext cx="8229600" cy="4032448"/>
          </a:xfrm>
          <a:prstGeom prst="rect">
            <a:avLst/>
          </a:prstGeom>
        </p:spPr>
        <p:txBody>
          <a:bodyPr vert="horz" lIns="91440" tIns="45720" rIns="91440" bIns="45720" numCol="5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Akrobata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Légtornász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Egyensúlyozó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Bohóc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Társulati artista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Zsonglőr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Társulati artista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Kántor-énekvezető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Kántor-kórusvezető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Kántor-orgonista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Kántor-gitáros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Kántor-énekvezető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Kántor-kórusvezető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Kántor-orgonista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Kántor-gitáros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Fafúvós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Rézfúvós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Vonós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Pengetős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Orgonaépítő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Zongora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Cimbalom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Jazz-énekes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Jazz-zenész 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(Fafúvós)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(Rézfúvós)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(Húros/vonós)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(Billentyűs)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(Ütős)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Divatstílus- és jelmeztervező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Festő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Szobrász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Kerámiaműves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Művészeti grafikus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Művészeti és médiafotográfus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Mozgókép és animációtervező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Ötvös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Textilműves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Üvegműves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Fa- és bútor szépmíves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Fém szépmíves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Festő szépmíves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Szobrász szépmíves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Üveg szépmíves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Hangkultúra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Klasszikus zenész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(Fafúvós)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(Rézfúvós)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(Húros-vonós)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(Billentyűs)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(Ütős)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Magánénekes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Zeneelmélet-szolfézs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Zeneszerzés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Hangkultúra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Magánénekes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Zeneelmélet-szolfézs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Zeneszerzés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Csipkekészítő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Faműves, fajátékkészítő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Fazekas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Gyékény-, szalma- és csuhétárgykészítő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Fonottbútor készítő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Kézi és gépi hímző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Szőnyegszövő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Takács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Nemezkészítő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Szíjgyártó-nyerges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Mézeskalács díszítő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Kékfestő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Népi bőrműves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Papucskészítő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Népi énekes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Népzenész 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(Fafúvós)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(Húros/vonós)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(Billentyűs)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(Ütős)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Pedagógiai asszisztens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Gyógypedagógiai asszisztens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Bábszínész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Színházi- és filmszínész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Pantomimes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Bábszínész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Színházi- és filmszínész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Szórakoztató zenész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(Fafúvós)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(Rézfúvós)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(Húros/vonós)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(Billentyűs)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(Ütős)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Énekes szólista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hu-HU" sz="4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Klasszikus balett-táncos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Kortárs-, modern táncos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Néptáncos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Színházi táncos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Klasszikus balett-táncos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Kortárs-, modern táncos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Néptáncos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hu-HU" sz="4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Színházi táncos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2099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C34E105-231B-A21A-A970-C17A070E9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4000" dirty="0">
                <a:latin typeface="Impact" panose="020B0806030902050204" pitchFamily="34" charset="0"/>
              </a:rPr>
              <a:t>TECHNIKUMOK, SZAKKÉPZŐ, SZAKISKOLÁK VÁLASZTÉKA</a:t>
            </a:r>
            <a:endParaRPr lang="de-DE" sz="4000" dirty="0">
              <a:latin typeface="Impact" panose="020B0806030902050204" pitchFamily="34" charset="0"/>
            </a:endParaRPr>
          </a:p>
        </p:txBody>
      </p:sp>
      <p:pic>
        <p:nvPicPr>
          <p:cNvPr id="4" name="Tartalom helye 4">
            <a:extLst>
              <a:ext uri="{FF2B5EF4-FFF2-40B4-BE49-F238E27FC236}">
                <a16:creationId xmlns:a16="http://schemas.microsoft.com/office/drawing/2014/main" id="{1EF2CCB1-406B-9177-AA7D-433BA1E5C5C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7019" y="1628800"/>
            <a:ext cx="9192717" cy="3974312"/>
          </a:xfr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2874FADC-B927-D40F-B923-9F93ECEF6ABF}"/>
              </a:ext>
            </a:extLst>
          </p:cNvPr>
          <p:cNvSpPr/>
          <p:nvPr/>
        </p:nvSpPr>
        <p:spPr>
          <a:xfrm>
            <a:off x="-49338" y="3645024"/>
            <a:ext cx="9180512" cy="1296144"/>
          </a:xfrm>
          <a:prstGeom prst="rect">
            <a:avLst/>
          </a:prstGeom>
          <a:gradFill>
            <a:gsLst>
              <a:gs pos="14000">
                <a:srgbClr val="D60860">
                  <a:alpha val="13000"/>
                </a:srgbClr>
              </a:gs>
              <a:gs pos="0">
                <a:srgbClr val="D60860">
                  <a:alpha val="12000"/>
                </a:srgbClr>
              </a:gs>
              <a:gs pos="75000">
                <a:srgbClr val="FD9803">
                  <a:alpha val="17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E6FBB2BE-07D7-C844-B0B0-C400CD206DB4}"/>
              </a:ext>
            </a:extLst>
          </p:cNvPr>
          <p:cNvSpPr txBox="1"/>
          <p:nvPr/>
        </p:nvSpPr>
        <p:spPr>
          <a:xfrm>
            <a:off x="3568810" y="602128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SULINAVIGÁTOR.HU</a:t>
            </a:r>
            <a:endParaRPr lang="de-DE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" name="Ellipszis 2">
            <a:extLst>
              <a:ext uri="{FF2B5EF4-FFF2-40B4-BE49-F238E27FC236}">
                <a16:creationId xmlns:a16="http://schemas.microsoft.com/office/drawing/2014/main" id="{D2D6A1E6-1F67-5D9F-9EA6-D2C36AF004F9}"/>
              </a:ext>
            </a:extLst>
          </p:cNvPr>
          <p:cNvSpPr/>
          <p:nvPr/>
        </p:nvSpPr>
        <p:spPr>
          <a:xfrm>
            <a:off x="3532806" y="3363928"/>
            <a:ext cx="201622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Ellipszis 4">
            <a:extLst>
              <a:ext uri="{FF2B5EF4-FFF2-40B4-BE49-F238E27FC236}">
                <a16:creationId xmlns:a16="http://schemas.microsoft.com/office/drawing/2014/main" id="{CA237B5C-A233-3CEF-8802-012B95F4B107}"/>
              </a:ext>
            </a:extLst>
          </p:cNvPr>
          <p:cNvSpPr/>
          <p:nvPr/>
        </p:nvSpPr>
        <p:spPr>
          <a:xfrm>
            <a:off x="3576756" y="2603476"/>
            <a:ext cx="1949138" cy="34671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Ellipszis 6">
            <a:extLst>
              <a:ext uri="{FF2B5EF4-FFF2-40B4-BE49-F238E27FC236}">
                <a16:creationId xmlns:a16="http://schemas.microsoft.com/office/drawing/2014/main" id="{4F0AA5EA-040F-C8E8-3D70-9081767F398B}"/>
              </a:ext>
            </a:extLst>
          </p:cNvPr>
          <p:cNvSpPr/>
          <p:nvPr/>
        </p:nvSpPr>
        <p:spPr>
          <a:xfrm>
            <a:off x="2987824" y="1523006"/>
            <a:ext cx="3240360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1242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73B7A07-6385-A60E-98E8-4AB51FDC9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dirty="0">
                <a:latin typeface="Impact" panose="020B0806030902050204" pitchFamily="34" charset="0"/>
              </a:rPr>
              <a:t>TECHNIKUMOK, SZAKKÉPZŐK, SZAKISKOLÁK</a:t>
            </a:r>
            <a:endParaRPr lang="de-DE" sz="3600" dirty="0">
              <a:latin typeface="Impact" panose="020B0806030902050204" pitchFamily="34" charset="0"/>
            </a:endParaRPr>
          </a:p>
        </p:txBody>
      </p:sp>
      <p:pic>
        <p:nvPicPr>
          <p:cNvPr id="4" name="Tartalom helye 4">
            <a:extLst>
              <a:ext uri="{FF2B5EF4-FFF2-40B4-BE49-F238E27FC236}">
                <a16:creationId xmlns:a16="http://schemas.microsoft.com/office/drawing/2014/main" id="{5249FECC-DA64-4A7B-31B4-6233B6905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68760"/>
            <a:ext cx="9144000" cy="4796494"/>
          </a:xfr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49BF90C2-9105-39C0-9CCF-B85CB82E080A}"/>
              </a:ext>
            </a:extLst>
          </p:cNvPr>
          <p:cNvSpPr txBox="1"/>
          <p:nvPr/>
        </p:nvSpPr>
        <p:spPr>
          <a:xfrm>
            <a:off x="3599892" y="630932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SULINAVIGÁTOR.HU</a:t>
            </a:r>
            <a:endParaRPr lang="de-DE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5" name="Ellipszis 4">
            <a:extLst>
              <a:ext uri="{FF2B5EF4-FFF2-40B4-BE49-F238E27FC236}">
                <a16:creationId xmlns:a16="http://schemas.microsoft.com/office/drawing/2014/main" id="{C9511D9B-4BD4-7E3A-CE41-171DE3BF28A4}"/>
              </a:ext>
            </a:extLst>
          </p:cNvPr>
          <p:cNvSpPr/>
          <p:nvPr/>
        </p:nvSpPr>
        <p:spPr>
          <a:xfrm>
            <a:off x="4139952" y="1124744"/>
            <a:ext cx="2304256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43716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>
            <a:extLst>
              <a:ext uri="{FF2B5EF4-FFF2-40B4-BE49-F238E27FC236}">
                <a16:creationId xmlns:a16="http://schemas.microsoft.com/office/drawing/2014/main" id="{D51EED0B-3199-3B70-91F4-10E6461B0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2780928"/>
            <a:ext cx="3312368" cy="1368152"/>
          </a:xfrm>
        </p:spPr>
        <p:txBody>
          <a:bodyPr>
            <a:normAutofit fontScale="90000"/>
          </a:bodyPr>
          <a:lstStyle/>
          <a:p>
            <a:r>
              <a:rPr lang="hu-HU" sz="4000" dirty="0">
                <a:latin typeface="Antonio" panose="02000803000000000000" pitchFamily="2" charset="-18"/>
              </a:rPr>
              <a:t>Táblázat I. </a:t>
            </a:r>
            <a:r>
              <a:rPr lang="hu-HU" sz="4000" dirty="0">
                <a:latin typeface="Impact" panose="020B0806030902050204" pitchFamily="34" charset="0"/>
              </a:rPr>
              <a:t>ISKOLA ADATLAP</a:t>
            </a:r>
            <a:br>
              <a:rPr lang="hu-HU" sz="4000" dirty="0">
                <a:latin typeface="Antonio" panose="02000803000000000000" pitchFamily="2" charset="-18"/>
              </a:rPr>
            </a:br>
            <a:r>
              <a:rPr lang="hu-HU" sz="13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2"/>
              </a:rPr>
              <a:t>https://sulinavigator.hu/kereso.php</a:t>
            </a:r>
            <a:r>
              <a:rPr lang="hu-HU" sz="13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br>
              <a:rPr lang="hu-HU" sz="13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hu-HU" sz="13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(INNEN TUDOD AZ ADATOKAT KIKERESNI)</a:t>
            </a:r>
            <a:br>
              <a:rPr lang="hu-HU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endParaRPr lang="de-DE" sz="2200" dirty="0">
              <a:latin typeface="Antonio" panose="02000803000000000000" pitchFamily="2" charset="-18"/>
            </a:endParaRPr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82E6BC0A-1219-4676-F16A-48578FA70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7639" y="0"/>
            <a:ext cx="55595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390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ép 8">
            <a:extLst>
              <a:ext uri="{FF2B5EF4-FFF2-40B4-BE49-F238E27FC236}">
                <a16:creationId xmlns:a16="http://schemas.microsoft.com/office/drawing/2014/main" id="{A142D2F3-5EDC-7EC8-D31B-1A1E7E00EEF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/>
          <a:srcRect b="34005"/>
          <a:stretch/>
        </p:blipFill>
        <p:spPr>
          <a:xfrm>
            <a:off x="505835" y="836712"/>
            <a:ext cx="8482034" cy="4891682"/>
          </a:xfrm>
          <a:prstGeom prst="rect">
            <a:avLst/>
          </a:prstGeom>
        </p:spPr>
      </p:pic>
      <p:sp>
        <p:nvSpPr>
          <p:cNvPr id="18" name="Szövegdoboz 17">
            <a:extLst>
              <a:ext uri="{FF2B5EF4-FFF2-40B4-BE49-F238E27FC236}">
                <a16:creationId xmlns:a16="http://schemas.microsoft.com/office/drawing/2014/main" id="{E5B38DE9-921C-D244-D7D3-91BFE776F3E0}"/>
              </a:ext>
            </a:extLst>
          </p:cNvPr>
          <p:cNvSpPr txBox="1"/>
          <p:nvPr/>
        </p:nvSpPr>
        <p:spPr>
          <a:xfrm>
            <a:off x="156131" y="2184567"/>
            <a:ext cx="1689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ISKOLAADATOK</a:t>
            </a:r>
            <a:endParaRPr lang="de-DE" dirty="0"/>
          </a:p>
        </p:txBody>
      </p:sp>
      <p:cxnSp>
        <p:nvCxnSpPr>
          <p:cNvPr id="23" name="Egyenes összekötő nyíllal 22">
            <a:extLst>
              <a:ext uri="{FF2B5EF4-FFF2-40B4-BE49-F238E27FC236}">
                <a16:creationId xmlns:a16="http://schemas.microsoft.com/office/drawing/2014/main" id="{D07A0F2A-0536-5808-7DCE-BE4AFDA9FA3E}"/>
              </a:ext>
            </a:extLst>
          </p:cNvPr>
          <p:cNvCxnSpPr/>
          <p:nvPr/>
        </p:nvCxnSpPr>
        <p:spPr>
          <a:xfrm>
            <a:off x="323528" y="2479370"/>
            <a:ext cx="144016" cy="535643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Egyenes összekötő nyíllal 23">
            <a:extLst>
              <a:ext uri="{FF2B5EF4-FFF2-40B4-BE49-F238E27FC236}">
                <a16:creationId xmlns:a16="http://schemas.microsoft.com/office/drawing/2014/main" id="{BAFB3FB1-F8CD-28F9-8656-92822BD102AA}"/>
              </a:ext>
            </a:extLst>
          </p:cNvPr>
          <p:cNvCxnSpPr>
            <a:cxnSpLocks/>
          </p:cNvCxnSpPr>
          <p:nvPr/>
        </p:nvCxnSpPr>
        <p:spPr>
          <a:xfrm flipV="1">
            <a:off x="277951" y="5302888"/>
            <a:ext cx="189593" cy="502243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" name="Szövegdoboz 1">
            <a:extLst>
              <a:ext uri="{FF2B5EF4-FFF2-40B4-BE49-F238E27FC236}">
                <a16:creationId xmlns:a16="http://schemas.microsoft.com/office/drawing/2014/main" id="{5BBA63C0-EB98-0B03-6227-5848AAB0D824}"/>
              </a:ext>
            </a:extLst>
          </p:cNvPr>
          <p:cNvSpPr txBox="1"/>
          <p:nvPr/>
        </p:nvSpPr>
        <p:spPr>
          <a:xfrm>
            <a:off x="3581636" y="610230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SULINAVIGÁTOR.HU</a:t>
            </a:r>
            <a:endParaRPr lang="de-DE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" name="Ellipszis 3">
            <a:extLst>
              <a:ext uri="{FF2B5EF4-FFF2-40B4-BE49-F238E27FC236}">
                <a16:creationId xmlns:a16="http://schemas.microsoft.com/office/drawing/2014/main" id="{1623A3CB-A6BC-FDEC-6FF4-C17B63FC759E}"/>
              </a:ext>
            </a:extLst>
          </p:cNvPr>
          <p:cNvSpPr/>
          <p:nvPr/>
        </p:nvSpPr>
        <p:spPr>
          <a:xfrm>
            <a:off x="71500" y="2785394"/>
            <a:ext cx="255628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Ellipszis 5">
            <a:extLst>
              <a:ext uri="{FF2B5EF4-FFF2-40B4-BE49-F238E27FC236}">
                <a16:creationId xmlns:a16="http://schemas.microsoft.com/office/drawing/2014/main" id="{8A5C234B-2C26-D2A4-FE35-7BE1FF5E24F7}"/>
              </a:ext>
            </a:extLst>
          </p:cNvPr>
          <p:cNvSpPr/>
          <p:nvPr/>
        </p:nvSpPr>
        <p:spPr>
          <a:xfrm>
            <a:off x="251520" y="4921642"/>
            <a:ext cx="165618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1F403BB4-32C4-F7F9-F1E2-03290FCB6CBB}"/>
              </a:ext>
            </a:extLst>
          </p:cNvPr>
          <p:cNvSpPr txBox="1"/>
          <p:nvPr/>
        </p:nvSpPr>
        <p:spPr>
          <a:xfrm>
            <a:off x="1691680" y="2202371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FF0000"/>
                </a:solidFill>
                <a:latin typeface="Impact" panose="020B0806030902050204" pitchFamily="34" charset="0"/>
              </a:rPr>
              <a:t>Itt keresd ki a suli adatait!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CFB20BB2-9F8F-10AB-73E4-B6167833C45F}"/>
              </a:ext>
            </a:extLst>
          </p:cNvPr>
          <p:cNvSpPr txBox="1"/>
          <p:nvPr/>
        </p:nvSpPr>
        <p:spPr>
          <a:xfrm>
            <a:off x="467544" y="5775223"/>
            <a:ext cx="441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FF0000"/>
                </a:solidFill>
                <a:latin typeface="Impact" panose="020B0806030902050204" pitchFamily="34" charset="0"/>
              </a:rPr>
              <a:t>Itt keresd ki a tanulmányi területek adatait!</a:t>
            </a:r>
          </a:p>
        </p:txBody>
      </p:sp>
    </p:spTree>
    <p:extLst>
      <p:ext uri="{BB962C8B-B14F-4D97-AF65-F5344CB8AC3E}">
        <p14:creationId xmlns:p14="http://schemas.microsoft.com/office/powerpoint/2010/main" val="863907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8909515D-316F-858F-CCFD-FD2C7EC38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4828"/>
            <a:ext cx="9144000" cy="4768344"/>
          </a:xfrm>
          <a:prstGeom prst="rect">
            <a:avLst/>
          </a:prstGeom>
        </p:spPr>
      </p:pic>
      <p:sp>
        <p:nvSpPr>
          <p:cNvPr id="9" name="Szövegdoboz 8">
            <a:extLst>
              <a:ext uri="{FF2B5EF4-FFF2-40B4-BE49-F238E27FC236}">
                <a16:creationId xmlns:a16="http://schemas.microsoft.com/office/drawing/2014/main" id="{944FC766-1D85-0F8A-81E9-88D45C039288}"/>
              </a:ext>
            </a:extLst>
          </p:cNvPr>
          <p:cNvSpPr txBox="1"/>
          <p:nvPr/>
        </p:nvSpPr>
        <p:spPr>
          <a:xfrm>
            <a:off x="3131840" y="353018"/>
            <a:ext cx="28803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u-HU" sz="3600" dirty="0">
                <a:latin typeface="Impact" panose="020B0806030902050204" pitchFamily="34" charset="0"/>
                <a:ea typeface="+mj-ea"/>
                <a:cs typeface="+mj-cs"/>
              </a:rPr>
              <a:t>ISKOLAADATOK</a:t>
            </a:r>
            <a:endParaRPr lang="de-DE" sz="3600" dirty="0">
              <a:latin typeface="Impact" panose="020B0806030902050204" pitchFamily="34" charset="0"/>
              <a:ea typeface="+mj-ea"/>
              <a:cs typeface="+mj-cs"/>
            </a:endParaRP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A4302BB0-A33C-10C8-6599-48CA615806CB}"/>
              </a:ext>
            </a:extLst>
          </p:cNvPr>
          <p:cNvSpPr txBox="1"/>
          <p:nvPr/>
        </p:nvSpPr>
        <p:spPr>
          <a:xfrm>
            <a:off x="3581636" y="610230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rPr>
              <a:t>SULINAVIGÁTOR.HU</a:t>
            </a:r>
            <a:endParaRPr lang="de-DE" dirty="0">
              <a:solidFill>
                <a:schemeClr val="accent1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914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F82B54D6-09D4-B7D4-F03E-890915F4E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4920"/>
            <a:ext cx="9144000" cy="5343816"/>
          </a:xfrm>
          <a:prstGeom prst="rect">
            <a:avLst/>
          </a:prstGeom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6DB87DC8-999F-335A-32F2-3C1FD9DAB0DB}"/>
              </a:ext>
            </a:extLst>
          </p:cNvPr>
          <p:cNvSpPr txBox="1"/>
          <p:nvPr/>
        </p:nvSpPr>
        <p:spPr>
          <a:xfrm>
            <a:off x="1770597" y="332656"/>
            <a:ext cx="56028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u-HU" sz="3600" dirty="0">
                <a:latin typeface="Impact" panose="020B0806030902050204" pitchFamily="34" charset="0"/>
                <a:ea typeface="+mj-ea"/>
                <a:cs typeface="+mj-cs"/>
              </a:rPr>
              <a:t>TANULMÁNYI TERÜLET ADATOK</a:t>
            </a:r>
            <a:endParaRPr lang="de-DE" sz="3600" dirty="0">
              <a:latin typeface="Impact" panose="020B080603090205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56079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>
            <a:extLst>
              <a:ext uri="{FF2B5EF4-FFF2-40B4-BE49-F238E27FC236}">
                <a16:creationId xmlns:a16="http://schemas.microsoft.com/office/drawing/2014/main" id="{D51EED0B-3199-3B70-91F4-10E6461B0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780928"/>
            <a:ext cx="3168352" cy="1143000"/>
          </a:xfrm>
        </p:spPr>
        <p:txBody>
          <a:bodyPr>
            <a:normAutofit fontScale="90000"/>
          </a:bodyPr>
          <a:lstStyle/>
          <a:p>
            <a:r>
              <a:rPr lang="hu-HU" sz="4000" dirty="0">
                <a:latin typeface="Antonio" panose="02000803000000000000" pitchFamily="2" charset="-18"/>
              </a:rPr>
              <a:t>Táblázat I.</a:t>
            </a:r>
            <a:br>
              <a:rPr lang="hu-HU" sz="4000" dirty="0">
                <a:latin typeface="Antonio" panose="02000803000000000000" pitchFamily="2" charset="-18"/>
              </a:rPr>
            </a:br>
            <a:r>
              <a:rPr lang="hu-HU" sz="4000" dirty="0">
                <a:latin typeface="Impact" panose="020B0806030902050204" pitchFamily="34" charset="0"/>
              </a:rPr>
              <a:t>ISKOLA ADATLAP</a:t>
            </a:r>
            <a:br>
              <a:rPr lang="hu-HU" sz="4000" dirty="0">
                <a:latin typeface="Antonio" panose="02000803000000000000" pitchFamily="2" charset="-18"/>
              </a:rPr>
            </a:br>
            <a:r>
              <a:rPr lang="hu-HU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2"/>
              </a:rPr>
              <a:t>https://sulinavigator.hu/kereso.php</a:t>
            </a:r>
            <a:r>
              <a:rPr lang="hu-HU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br>
              <a:rPr lang="hu-HU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hu-HU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&gt;Bővebben.</a:t>
            </a:r>
            <a:endParaRPr lang="de-DE" sz="2200" dirty="0">
              <a:latin typeface="Antonio" panose="02000803000000000000" pitchFamily="2" charset="-18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716343AA-009A-8755-33EC-E6A3E36CD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018" y="0"/>
            <a:ext cx="55595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941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77E13F6-46D1-789A-D14D-C36C7CCDE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2716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u-HU" dirty="0">
                <a:latin typeface="Antonio" panose="02000803000000000000" pitchFamily="2" charset="-18"/>
              </a:rPr>
              <a:t>Táblázat II. – </a:t>
            </a:r>
            <a:r>
              <a:rPr lang="hu-HU" b="1" dirty="0">
                <a:latin typeface="Impact" panose="020B0806030902050204" pitchFamily="34" charset="0"/>
              </a:rPr>
              <a:t>SZÓBELIHEZ </a:t>
            </a:r>
            <a:r>
              <a:rPr lang="hu-HU" dirty="0">
                <a:latin typeface="Antonio" panose="02000803000000000000" pitchFamily="2" charset="-18"/>
              </a:rPr>
              <a:t>8. elején. </a:t>
            </a:r>
            <a:endParaRPr lang="de-DE" dirty="0">
              <a:latin typeface="Antonio" panose="02000803000000000000" pitchFamily="2" charset="-18"/>
            </a:endParaRP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94101939-007F-6EA4-EAE2-131388D75D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31"/>
          <a:stretch/>
        </p:blipFill>
        <p:spPr>
          <a:xfrm>
            <a:off x="427603" y="1556792"/>
            <a:ext cx="8410316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582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691D8A71-586D-FDB0-8E26-9B687BF279F8}"/>
              </a:ext>
            </a:extLst>
          </p:cNvPr>
          <p:cNvSpPr txBox="1">
            <a:spLocks/>
          </p:cNvSpPr>
          <p:nvPr/>
        </p:nvSpPr>
        <p:spPr>
          <a:xfrm>
            <a:off x="246348" y="109360"/>
            <a:ext cx="86513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hu-HU" dirty="0">
                <a:latin typeface="Antonio" panose="02000803000000000000" pitchFamily="2" charset="-18"/>
              </a:rPr>
              <a:t>Táblázat III. – </a:t>
            </a:r>
            <a:r>
              <a:rPr lang="hu-HU" dirty="0">
                <a:latin typeface="Impact" panose="020B0806030902050204" pitchFamily="34" charset="0"/>
              </a:rPr>
              <a:t>PONTSZÁMÍTÓ</a:t>
            </a:r>
            <a:r>
              <a:rPr lang="hu-HU" dirty="0">
                <a:latin typeface="Antonio" panose="02000803000000000000" pitchFamily="2" charset="-18"/>
              </a:rPr>
              <a:t> 8.elején</a:t>
            </a:r>
            <a:endParaRPr lang="de-DE" dirty="0">
              <a:latin typeface="Antonio" panose="02000803000000000000" pitchFamily="2" charset="-18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67020E93-E0FA-A8B3-8D3D-A3C4FECE1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364" y="1268760"/>
            <a:ext cx="8363272" cy="5450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01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A8D3664-AC76-4832-ED64-7271F2CC51B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2876"/>
            <a:ext cx="9144000" cy="54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850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E1C2AD05-4961-487F-D5B3-1063A17389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4980" y="3284984"/>
            <a:ext cx="6607844" cy="3433801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0A72ACAA-8056-34CB-0E52-BAD046464D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" y="139215"/>
            <a:ext cx="5698976" cy="3007527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CB2368F8-0CF6-AC9B-48DC-8C4EFE433572}"/>
              </a:ext>
            </a:extLst>
          </p:cNvPr>
          <p:cNvSpPr txBox="1"/>
          <p:nvPr/>
        </p:nvSpPr>
        <p:spPr>
          <a:xfrm>
            <a:off x="5940152" y="2182504"/>
            <a:ext cx="3203848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https://kifir2.kir.hu/Nyito</a:t>
            </a:r>
            <a:endParaRPr lang="hu-HU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dirty="0"/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AE82486E-1707-FC34-A18C-81D5E450FDBE}"/>
              </a:ext>
            </a:extLst>
          </p:cNvPr>
          <p:cNvSpPr txBox="1"/>
          <p:nvPr/>
        </p:nvSpPr>
        <p:spPr>
          <a:xfrm>
            <a:off x="6156176" y="260648"/>
            <a:ext cx="28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>
                <a:solidFill>
                  <a:srgbClr val="FF0000"/>
                </a:solidFill>
                <a:latin typeface="Impact" panose="020B0806030902050204" pitchFamily="34" charset="0"/>
              </a:rPr>
              <a:t>ITT TALÁLOD MEG, MILYEN TANULMÁNYI TERÜLET INDUL 25/26-OS TANÉVBEN!</a:t>
            </a:r>
          </a:p>
        </p:txBody>
      </p:sp>
    </p:spTree>
    <p:extLst>
      <p:ext uri="{BB962C8B-B14F-4D97-AF65-F5344CB8AC3E}">
        <p14:creationId xmlns:p14="http://schemas.microsoft.com/office/powerpoint/2010/main" val="3707368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675CAEDC-4C9F-6754-A7F3-7CD6E87F710A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9382040"/>
              </p:ext>
            </p:extLst>
          </p:nvPr>
        </p:nvGraphicFramePr>
        <p:xfrm>
          <a:off x="4319464" y="-6662"/>
          <a:ext cx="4824536" cy="6826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4533723" imgH="6415694" progId="Acrobat.Document.DC">
                  <p:embed/>
                </p:oleObj>
              </mc:Choice>
              <mc:Fallback>
                <p:oleObj name="Acrobat Document" r:id="rId2" imgW="4533723" imgH="6415694" progId="Acrobat.Document.DC">
                  <p:embed/>
                  <p:pic>
                    <p:nvPicPr>
                      <p:cNvPr id="4" name="Tartalom helye 3">
                        <a:extLst>
                          <a:ext uri="{FF2B5EF4-FFF2-40B4-BE49-F238E27FC236}">
                            <a16:creationId xmlns:a16="http://schemas.microsoft.com/office/drawing/2014/main" id="{CC810128-0CFB-2EED-508B-FD9040A6543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319464" y="-6662"/>
                        <a:ext cx="4824536" cy="6826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Kép 4">
            <a:extLst>
              <a:ext uri="{FF2B5EF4-FFF2-40B4-BE49-F238E27FC236}">
                <a16:creationId xmlns:a16="http://schemas.microsoft.com/office/drawing/2014/main" id="{289B66E5-109F-5E1E-0161-206CBC0D1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44624" y="29322"/>
            <a:ext cx="5037925" cy="684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830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ép előnézete">
            <a:extLst>
              <a:ext uri="{FF2B5EF4-FFF2-40B4-BE49-F238E27FC236}">
                <a16:creationId xmlns:a16="http://schemas.microsoft.com/office/drawing/2014/main" id="{0262ADCA-3907-C75E-E3A4-26E8BD762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4624"/>
            <a:ext cx="5740913" cy="821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E9586EEE-2C26-1343-B3A0-F00AB949ACAC}"/>
              </a:ext>
            </a:extLst>
          </p:cNvPr>
          <p:cNvSpPr txBox="1"/>
          <p:nvPr/>
        </p:nvSpPr>
        <p:spPr>
          <a:xfrm>
            <a:off x="611560" y="3068960"/>
            <a:ext cx="25922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ÉRTÉKELŐ LAP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00568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7B69625E-5800-DF41-DCE0-91E0A1CEF3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2" y="0"/>
            <a:ext cx="4913680" cy="6858000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EA08D17B-1D42-8597-D644-F0A384D6B7A4}"/>
              </a:ext>
            </a:extLst>
          </p:cNvPr>
          <p:cNvSpPr txBox="1"/>
          <p:nvPr/>
        </p:nvSpPr>
        <p:spPr>
          <a:xfrm>
            <a:off x="251520" y="2613392"/>
            <a:ext cx="331236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MINTA FELLEBBEZÉSHEZ (PONTVADÁSZAT!): </a:t>
            </a:r>
            <a:r>
              <a:rPr lang="hu-HU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https://tbg.hu/wpcontent/uploads/2023/08/Fellebbezes_az_iskola_altal_hozott_dontes_ellen.pdf</a:t>
            </a:r>
            <a:endParaRPr lang="hu-HU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270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CAB0C497-8050-CED1-D79F-51F4CF39F4C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8560" y="0"/>
            <a:ext cx="4887208" cy="6858000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13C7AFB9-222D-58BE-C8EB-46CD76D3B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859584" cy="6858000"/>
          </a:xfrm>
          <a:prstGeom prst="rect">
            <a:avLst/>
          </a:prstGeom>
        </p:spPr>
      </p:pic>
      <p:sp>
        <p:nvSpPr>
          <p:cNvPr id="2" name="Ellipszis 1">
            <a:extLst>
              <a:ext uri="{FF2B5EF4-FFF2-40B4-BE49-F238E27FC236}">
                <a16:creationId xmlns:a16="http://schemas.microsoft.com/office/drawing/2014/main" id="{0C0C9EE0-48DC-A49A-6B70-8B5FFC160F01}"/>
              </a:ext>
            </a:extLst>
          </p:cNvPr>
          <p:cNvSpPr/>
          <p:nvPr/>
        </p:nvSpPr>
        <p:spPr>
          <a:xfrm>
            <a:off x="-324544" y="4941168"/>
            <a:ext cx="129614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EE89D44-4258-225B-3661-E5CBC7CD4BA2}"/>
              </a:ext>
            </a:extLst>
          </p:cNvPr>
          <p:cNvSpPr txBox="1"/>
          <p:nvPr/>
        </p:nvSpPr>
        <p:spPr>
          <a:xfrm>
            <a:off x="1187624" y="6309320"/>
            <a:ext cx="2999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>
                <a:solidFill>
                  <a:srgbClr val="FF0000"/>
                </a:solidFill>
                <a:latin typeface="Impact" panose="020B0806030902050204" pitchFamily="34" charset="0"/>
              </a:rPr>
              <a:t>IDE ÍRD BE A VÁLASZTOTT JELIGÉTEKET, HOGY NE FOLYJON KI A SZEMED A KÓDOKTÓL KÉSŐBB!</a:t>
            </a:r>
          </a:p>
        </p:txBody>
      </p:sp>
      <p:sp>
        <p:nvSpPr>
          <p:cNvPr id="4" name="Ellipszis 3">
            <a:extLst>
              <a:ext uri="{FF2B5EF4-FFF2-40B4-BE49-F238E27FC236}">
                <a16:creationId xmlns:a16="http://schemas.microsoft.com/office/drawing/2014/main" id="{BE2EFC2E-8BF4-3A06-7834-9DAC7320EA99}"/>
              </a:ext>
            </a:extLst>
          </p:cNvPr>
          <p:cNvSpPr/>
          <p:nvPr/>
        </p:nvSpPr>
        <p:spPr>
          <a:xfrm>
            <a:off x="-264795" y="5966972"/>
            <a:ext cx="1215752" cy="4320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945421FD-5797-1AAF-3189-AC49F3B82653}"/>
              </a:ext>
            </a:extLst>
          </p:cNvPr>
          <p:cNvSpPr txBox="1"/>
          <p:nvPr/>
        </p:nvSpPr>
        <p:spPr>
          <a:xfrm>
            <a:off x="6516216" y="486916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FF0000"/>
                </a:solidFill>
                <a:latin typeface="Impact" panose="020B0806030902050204" pitchFamily="34" charset="0"/>
              </a:rPr>
              <a:t>KÉT SZÜLŐ ALÁÍRÁSA</a:t>
            </a:r>
          </a:p>
        </p:txBody>
      </p:sp>
    </p:spTree>
    <p:extLst>
      <p:ext uri="{BB962C8B-B14F-4D97-AF65-F5344CB8AC3E}">
        <p14:creationId xmlns:p14="http://schemas.microsoft.com/office/powerpoint/2010/main" val="1686680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>
            <a:extLst>
              <a:ext uri="{FF2B5EF4-FFF2-40B4-BE49-F238E27FC236}">
                <a16:creationId xmlns:a16="http://schemas.microsoft.com/office/drawing/2014/main" id="{B8076ED3-C7FA-DEAD-D202-0F2BA270A904}"/>
              </a:ext>
            </a:extLst>
          </p:cNvPr>
          <p:cNvSpPr txBox="1"/>
          <p:nvPr/>
        </p:nvSpPr>
        <p:spPr>
          <a:xfrm>
            <a:off x="467544" y="3208169"/>
            <a:ext cx="2909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JELENTKEZÉSI LAP</a:t>
            </a:r>
          </a:p>
        </p:txBody>
      </p:sp>
      <p:pic>
        <p:nvPicPr>
          <p:cNvPr id="16" name="Kép 15">
            <a:extLst>
              <a:ext uri="{FF2B5EF4-FFF2-40B4-BE49-F238E27FC236}">
                <a16:creationId xmlns:a16="http://schemas.microsoft.com/office/drawing/2014/main" id="{EB37858E-EAC4-EDFD-F947-16DFE0EFAB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900"/>
          <a:stretch/>
        </p:blipFill>
        <p:spPr>
          <a:xfrm>
            <a:off x="3275856" y="0"/>
            <a:ext cx="5155262" cy="6863876"/>
          </a:xfrm>
          <a:prstGeom prst="rect">
            <a:avLst/>
          </a:prstGeom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7B3B15FD-B83B-BE35-767E-68CD6DA5B106}"/>
              </a:ext>
            </a:extLst>
          </p:cNvPr>
          <p:cNvSpPr txBox="1"/>
          <p:nvPr/>
        </p:nvSpPr>
        <p:spPr>
          <a:xfrm>
            <a:off x="539552" y="3933056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>
                <a:solidFill>
                  <a:srgbClr val="FF0000"/>
                </a:solidFill>
                <a:latin typeface="Impact" panose="020B0806030902050204" pitchFamily="34" charset="0"/>
              </a:rPr>
              <a:t>OFŐ TÖLTI KI – </a:t>
            </a:r>
            <a:br>
              <a:rPr lang="hu-HU" sz="2400" dirty="0">
                <a:solidFill>
                  <a:srgbClr val="FF0000"/>
                </a:solidFill>
                <a:latin typeface="Impact" panose="020B0806030902050204" pitchFamily="34" charset="0"/>
              </a:rPr>
            </a:br>
            <a:r>
              <a:rPr lang="hu-HU" sz="2400" dirty="0">
                <a:solidFill>
                  <a:srgbClr val="FF0000"/>
                </a:solidFill>
                <a:latin typeface="Impact" panose="020B0806030902050204" pitchFamily="34" charset="0"/>
              </a:rPr>
              <a:t>TE ELLENŐRIZD LE!</a:t>
            </a:r>
          </a:p>
        </p:txBody>
      </p:sp>
    </p:spTree>
    <p:extLst>
      <p:ext uri="{BB962C8B-B14F-4D97-AF65-F5344CB8AC3E}">
        <p14:creationId xmlns:p14="http://schemas.microsoft.com/office/powerpoint/2010/main" val="3176742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AAD60A6A-2FD7-251F-D78A-CBA7406772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2"/>
              </a:rPr>
              <a:t>https://www.oktatas.hu/kozneveles/kozepfoku_felveteli_eljaras/kifir_adatbegyujto_alkalmazas_8evfhttps://www.oktatas.hu/kozneveles/kozepfoku_felveteli_eljaras/kifir_adatbegyujto_alkalmazas_8evf</a:t>
            </a:r>
            <a:endParaRPr lang="hu-HU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FB9F0595-FE64-39D9-BB27-309C48A80E9F}"/>
              </a:ext>
            </a:extLst>
          </p:cNvPr>
          <p:cNvSpPr txBox="1"/>
          <p:nvPr/>
        </p:nvSpPr>
        <p:spPr>
          <a:xfrm>
            <a:off x="1331640" y="548680"/>
            <a:ext cx="59766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600" dirty="0">
                <a:solidFill>
                  <a:srgbClr val="FF0000"/>
                </a:solidFill>
                <a:latin typeface="Impact" panose="020B0806030902050204" pitchFamily="34" charset="0"/>
              </a:rPr>
              <a:t>ITT TUDOD MÁR ELŐRE KITÖLTÖGETNI AZOKAT A SULIKAT, AMIKET MAJD BE AKARSZ JELÖLNI!</a:t>
            </a:r>
          </a:p>
        </p:txBody>
      </p:sp>
    </p:spTree>
    <p:extLst>
      <p:ext uri="{BB962C8B-B14F-4D97-AF65-F5344CB8AC3E}">
        <p14:creationId xmlns:p14="http://schemas.microsoft.com/office/powerpoint/2010/main" val="454429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>
            <a:extLst>
              <a:ext uri="{FF2B5EF4-FFF2-40B4-BE49-F238E27FC236}">
                <a16:creationId xmlns:a16="http://schemas.microsoft.com/office/drawing/2014/main" id="{820A648D-2498-818C-48A4-EFEEF9A53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2"/>
              </a:rPr>
              <a:t>https://www.oktatas.hu/pub_bin/dload/kozoktatas/beiskolazas/tajekoztatok/1._KIFIR_felveteli_lapok_alairasa.pdf</a:t>
            </a:r>
            <a:r>
              <a:rPr lang="hu-HU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4oldalas!</a:t>
            </a:r>
            <a:br>
              <a:rPr lang="hu-HU" sz="2000" dirty="0"/>
            </a:br>
            <a:endParaRPr lang="de-DE" sz="2000" dirty="0"/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942F1B56-B4E4-4440-F37B-C7DF9E30A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1475591"/>
            <a:ext cx="4761849" cy="5382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6374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Kép 13">
            <a:extLst>
              <a:ext uri="{FF2B5EF4-FFF2-40B4-BE49-F238E27FC236}">
                <a16:creationId xmlns:a16="http://schemas.microsoft.com/office/drawing/2014/main" id="{047960A3-0DCA-385F-D492-F04C73BAF8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815" b="9401"/>
          <a:stretch/>
        </p:blipFill>
        <p:spPr>
          <a:xfrm>
            <a:off x="0" y="1556792"/>
            <a:ext cx="9144000" cy="403244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5" name="Szabadkéz 14">
                <a:extLst>
                  <a:ext uri="{FF2B5EF4-FFF2-40B4-BE49-F238E27FC236}">
                    <a16:creationId xmlns:a16="http://schemas.microsoft.com/office/drawing/2014/main" id="{25496492-F24B-239C-64EA-67C42713EE46}"/>
                  </a:ext>
                </a:extLst>
              </p14:cNvPr>
              <p14:cNvContentPartPr/>
              <p14:nvPr/>
            </p14:nvContentPartPr>
            <p14:xfrm>
              <a:off x="1919555" y="3142468"/>
              <a:ext cx="1798920" cy="2095920"/>
            </p14:xfrm>
          </p:contentPart>
        </mc:Choice>
        <mc:Fallback xmlns="">
          <p:pic>
            <p:nvPicPr>
              <p:cNvPr id="15" name="Szabadkéz 14">
                <a:extLst>
                  <a:ext uri="{FF2B5EF4-FFF2-40B4-BE49-F238E27FC236}">
                    <a16:creationId xmlns:a16="http://schemas.microsoft.com/office/drawing/2014/main" id="{25496492-F24B-239C-64EA-67C42713EE4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65555" y="3034468"/>
                <a:ext cx="1906560" cy="2311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6" name="Szabadkéz 15">
                <a:extLst>
                  <a:ext uri="{FF2B5EF4-FFF2-40B4-BE49-F238E27FC236}">
                    <a16:creationId xmlns:a16="http://schemas.microsoft.com/office/drawing/2014/main" id="{75C4B2FB-E426-9B2A-F23A-C55AF520FCC4}"/>
                  </a:ext>
                </a:extLst>
              </p14:cNvPr>
              <p14:cNvContentPartPr/>
              <p14:nvPr/>
            </p14:nvContentPartPr>
            <p14:xfrm>
              <a:off x="3890195" y="3532708"/>
              <a:ext cx="2130840" cy="1314360"/>
            </p14:xfrm>
          </p:contentPart>
        </mc:Choice>
        <mc:Fallback xmlns="">
          <p:pic>
            <p:nvPicPr>
              <p:cNvPr id="16" name="Szabadkéz 15">
                <a:extLst>
                  <a:ext uri="{FF2B5EF4-FFF2-40B4-BE49-F238E27FC236}">
                    <a16:creationId xmlns:a16="http://schemas.microsoft.com/office/drawing/2014/main" id="{75C4B2FB-E426-9B2A-F23A-C55AF520FCC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36195" y="3425068"/>
                <a:ext cx="2238480" cy="153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7" name="Szabadkéz 16">
                <a:extLst>
                  <a:ext uri="{FF2B5EF4-FFF2-40B4-BE49-F238E27FC236}">
                    <a16:creationId xmlns:a16="http://schemas.microsoft.com/office/drawing/2014/main" id="{9988F1BC-6DB3-4803-27CA-E58FE9A00A42}"/>
                  </a:ext>
                </a:extLst>
              </p14:cNvPr>
              <p14:cNvContentPartPr/>
              <p14:nvPr/>
            </p14:nvContentPartPr>
            <p14:xfrm>
              <a:off x="6312635" y="3532708"/>
              <a:ext cx="2164320" cy="1448640"/>
            </p14:xfrm>
          </p:contentPart>
        </mc:Choice>
        <mc:Fallback xmlns="">
          <p:pic>
            <p:nvPicPr>
              <p:cNvPr id="17" name="Szabadkéz 16">
                <a:extLst>
                  <a:ext uri="{FF2B5EF4-FFF2-40B4-BE49-F238E27FC236}">
                    <a16:creationId xmlns:a16="http://schemas.microsoft.com/office/drawing/2014/main" id="{9988F1BC-6DB3-4803-27CA-E58FE9A00A4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258995" y="3425068"/>
                <a:ext cx="2271960" cy="166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Szabadkéz 17">
                <a:extLst>
                  <a:ext uri="{FF2B5EF4-FFF2-40B4-BE49-F238E27FC236}">
                    <a16:creationId xmlns:a16="http://schemas.microsoft.com/office/drawing/2014/main" id="{CD3A77EB-B593-8792-3BD3-2DC67F5811A4}"/>
                  </a:ext>
                </a:extLst>
              </p14:cNvPr>
              <p14:cNvContentPartPr/>
              <p14:nvPr/>
            </p14:nvContentPartPr>
            <p14:xfrm>
              <a:off x="6400475" y="3975868"/>
              <a:ext cx="1092240" cy="27720"/>
            </p14:xfrm>
          </p:contentPart>
        </mc:Choice>
        <mc:Fallback xmlns="">
          <p:pic>
            <p:nvPicPr>
              <p:cNvPr id="18" name="Szabadkéz 17">
                <a:extLst>
                  <a:ext uri="{FF2B5EF4-FFF2-40B4-BE49-F238E27FC236}">
                    <a16:creationId xmlns:a16="http://schemas.microsoft.com/office/drawing/2014/main" id="{CD3A77EB-B593-8792-3BD3-2DC67F5811A4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346475" y="3868228"/>
                <a:ext cx="1199880" cy="243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9" name="Szabadkéz 18">
                <a:extLst>
                  <a:ext uri="{FF2B5EF4-FFF2-40B4-BE49-F238E27FC236}">
                    <a16:creationId xmlns:a16="http://schemas.microsoft.com/office/drawing/2014/main" id="{C9831A12-2EEF-2C60-24A9-0048169AF9F1}"/>
                  </a:ext>
                </a:extLst>
              </p14:cNvPr>
              <p14:cNvContentPartPr/>
              <p14:nvPr/>
            </p14:nvContentPartPr>
            <p14:xfrm>
              <a:off x="6347195" y="3710548"/>
              <a:ext cx="951840" cy="9360"/>
            </p14:xfrm>
          </p:contentPart>
        </mc:Choice>
        <mc:Fallback xmlns="">
          <p:pic>
            <p:nvPicPr>
              <p:cNvPr id="19" name="Szabadkéz 18">
                <a:extLst>
                  <a:ext uri="{FF2B5EF4-FFF2-40B4-BE49-F238E27FC236}">
                    <a16:creationId xmlns:a16="http://schemas.microsoft.com/office/drawing/2014/main" id="{C9831A12-2EEF-2C60-24A9-0048169AF9F1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293195" y="3602908"/>
                <a:ext cx="1059480" cy="22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0" name="Szabadkéz 19">
                <a:extLst>
                  <a:ext uri="{FF2B5EF4-FFF2-40B4-BE49-F238E27FC236}">
                    <a16:creationId xmlns:a16="http://schemas.microsoft.com/office/drawing/2014/main" id="{365D48A0-BB3D-0811-CB57-0FEE93DDE899}"/>
                  </a:ext>
                </a:extLst>
              </p14:cNvPr>
              <p14:cNvContentPartPr/>
              <p14:nvPr/>
            </p14:nvContentPartPr>
            <p14:xfrm>
              <a:off x="3596435" y="3549628"/>
              <a:ext cx="336240" cy="28440"/>
            </p14:xfrm>
          </p:contentPart>
        </mc:Choice>
        <mc:Fallback xmlns="">
          <p:pic>
            <p:nvPicPr>
              <p:cNvPr id="20" name="Szabadkéz 19">
                <a:extLst>
                  <a:ext uri="{FF2B5EF4-FFF2-40B4-BE49-F238E27FC236}">
                    <a16:creationId xmlns:a16="http://schemas.microsoft.com/office/drawing/2014/main" id="{365D48A0-BB3D-0811-CB57-0FEE93DDE899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42795" y="3441988"/>
                <a:ext cx="443880" cy="24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1" name="Szabadkéz 20">
                <a:extLst>
                  <a:ext uri="{FF2B5EF4-FFF2-40B4-BE49-F238E27FC236}">
                    <a16:creationId xmlns:a16="http://schemas.microsoft.com/office/drawing/2014/main" id="{8DAB5E0A-EBF0-D6EF-D5DD-5FAAEF82A00C}"/>
                  </a:ext>
                </a:extLst>
              </p14:cNvPr>
              <p14:cNvContentPartPr/>
              <p14:nvPr/>
            </p14:nvContentPartPr>
            <p14:xfrm>
              <a:off x="3585995" y="3577348"/>
              <a:ext cx="360" cy="360"/>
            </p14:xfrm>
          </p:contentPart>
        </mc:Choice>
        <mc:Fallback xmlns="">
          <p:pic>
            <p:nvPicPr>
              <p:cNvPr id="21" name="Szabadkéz 20">
                <a:extLst>
                  <a:ext uri="{FF2B5EF4-FFF2-40B4-BE49-F238E27FC236}">
                    <a16:creationId xmlns:a16="http://schemas.microsoft.com/office/drawing/2014/main" id="{8DAB5E0A-EBF0-D6EF-D5DD-5FAAEF82A00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532355" y="3469348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2" name="Szabadkéz 21">
                <a:extLst>
                  <a:ext uri="{FF2B5EF4-FFF2-40B4-BE49-F238E27FC236}">
                    <a16:creationId xmlns:a16="http://schemas.microsoft.com/office/drawing/2014/main" id="{1F51F885-4E50-8A14-5092-441C63F21AF7}"/>
                  </a:ext>
                </a:extLst>
              </p14:cNvPr>
              <p14:cNvContentPartPr/>
              <p14:nvPr/>
            </p14:nvContentPartPr>
            <p14:xfrm>
              <a:off x="3128795" y="4020868"/>
              <a:ext cx="768600" cy="57600"/>
            </p14:xfrm>
          </p:contentPart>
        </mc:Choice>
        <mc:Fallback xmlns="">
          <p:pic>
            <p:nvPicPr>
              <p:cNvPr id="22" name="Szabadkéz 21">
                <a:extLst>
                  <a:ext uri="{FF2B5EF4-FFF2-40B4-BE49-F238E27FC236}">
                    <a16:creationId xmlns:a16="http://schemas.microsoft.com/office/drawing/2014/main" id="{1F51F885-4E50-8A14-5092-441C63F21AF7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074795" y="3913228"/>
                <a:ext cx="876240" cy="273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3" name="Szabadkéz 22">
                <a:extLst>
                  <a:ext uri="{FF2B5EF4-FFF2-40B4-BE49-F238E27FC236}">
                    <a16:creationId xmlns:a16="http://schemas.microsoft.com/office/drawing/2014/main" id="{362F1F63-4E81-C951-0219-3115768397EE}"/>
                  </a:ext>
                </a:extLst>
              </p14:cNvPr>
              <p14:cNvContentPartPr/>
              <p14:nvPr/>
            </p14:nvContentPartPr>
            <p14:xfrm>
              <a:off x="4207715" y="4358548"/>
              <a:ext cx="1864080" cy="9720"/>
            </p14:xfrm>
          </p:contentPart>
        </mc:Choice>
        <mc:Fallback xmlns="">
          <p:pic>
            <p:nvPicPr>
              <p:cNvPr id="23" name="Szabadkéz 22">
                <a:extLst>
                  <a:ext uri="{FF2B5EF4-FFF2-40B4-BE49-F238E27FC236}">
                    <a16:creationId xmlns:a16="http://schemas.microsoft.com/office/drawing/2014/main" id="{362F1F63-4E81-C951-0219-3115768397EE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4153715" y="4250908"/>
                <a:ext cx="1971720" cy="22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4" name="Szabadkéz 23">
                <a:extLst>
                  <a:ext uri="{FF2B5EF4-FFF2-40B4-BE49-F238E27FC236}">
                    <a16:creationId xmlns:a16="http://schemas.microsoft.com/office/drawing/2014/main" id="{1CC56F78-FF8C-2F83-B315-B33937D05B1A}"/>
                  </a:ext>
                </a:extLst>
              </p14:cNvPr>
              <p14:cNvContentPartPr/>
              <p14:nvPr/>
            </p14:nvContentPartPr>
            <p14:xfrm>
              <a:off x="4154435" y="4544668"/>
              <a:ext cx="354600" cy="10080"/>
            </p14:xfrm>
          </p:contentPart>
        </mc:Choice>
        <mc:Fallback xmlns="">
          <p:pic>
            <p:nvPicPr>
              <p:cNvPr id="24" name="Szabadkéz 23">
                <a:extLst>
                  <a:ext uri="{FF2B5EF4-FFF2-40B4-BE49-F238E27FC236}">
                    <a16:creationId xmlns:a16="http://schemas.microsoft.com/office/drawing/2014/main" id="{1CC56F78-FF8C-2F83-B315-B33937D05B1A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4100435" y="4437028"/>
                <a:ext cx="462240" cy="22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5" name="Szabadkéz 24">
                <a:extLst>
                  <a:ext uri="{FF2B5EF4-FFF2-40B4-BE49-F238E27FC236}">
                    <a16:creationId xmlns:a16="http://schemas.microsoft.com/office/drawing/2014/main" id="{01CB1364-B6FD-2529-24AB-910CBF5C3A72}"/>
                  </a:ext>
                </a:extLst>
              </p14:cNvPr>
              <p14:cNvContentPartPr/>
              <p14:nvPr/>
            </p14:nvContentPartPr>
            <p14:xfrm>
              <a:off x="4198715" y="3674908"/>
              <a:ext cx="1198800" cy="33120"/>
            </p14:xfrm>
          </p:contentPart>
        </mc:Choice>
        <mc:Fallback xmlns="">
          <p:pic>
            <p:nvPicPr>
              <p:cNvPr id="25" name="Szabadkéz 24">
                <a:extLst>
                  <a:ext uri="{FF2B5EF4-FFF2-40B4-BE49-F238E27FC236}">
                    <a16:creationId xmlns:a16="http://schemas.microsoft.com/office/drawing/2014/main" id="{01CB1364-B6FD-2529-24AB-910CBF5C3A72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4145075" y="3567268"/>
                <a:ext cx="1306440" cy="248760"/>
              </a:xfrm>
              <a:prstGeom prst="rect">
                <a:avLst/>
              </a:prstGeom>
            </p:spPr>
          </p:pic>
        </mc:Fallback>
      </mc:AlternateContent>
      <p:sp>
        <p:nvSpPr>
          <p:cNvPr id="26" name="Szövegdoboz 25">
            <a:extLst>
              <a:ext uri="{FF2B5EF4-FFF2-40B4-BE49-F238E27FC236}">
                <a16:creationId xmlns:a16="http://schemas.microsoft.com/office/drawing/2014/main" id="{75F51128-D878-2573-7127-9FC1D4781A88}"/>
              </a:ext>
            </a:extLst>
          </p:cNvPr>
          <p:cNvSpPr txBox="1"/>
          <p:nvPr/>
        </p:nvSpPr>
        <p:spPr>
          <a:xfrm>
            <a:off x="800623" y="579032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>
                <a:latin typeface="Impact" panose="020B0806030902050204" pitchFamily="34" charset="0"/>
              </a:rPr>
              <a:t>ISKOLA ADATLAP TÁBLÁZAT – </a:t>
            </a:r>
            <a:r>
              <a:rPr lang="hu-HU" sz="2000" dirty="0">
                <a:solidFill>
                  <a:srgbClr val="FF0000"/>
                </a:solidFill>
                <a:latin typeface="Impact" panose="020B0806030902050204" pitchFamily="34" charset="0"/>
              </a:rPr>
              <a:t>ELLENŐRIZNI AZ ISKOLA HONLAPJÁN, HOGY MIBŐL KELL FELKÉSZÜLNÖD SZÓBELIRE </a:t>
            </a:r>
            <a:r>
              <a:rPr lang="hu-HU" sz="2000" dirty="0">
                <a:solidFill>
                  <a:srgbClr val="FF0000"/>
                </a:solidFill>
                <a:latin typeface="Impact" panose="020B0806030902050204" pitchFamily="34" charset="0"/>
                <a:sym typeface="Wingdings" panose="05000000000000000000" pitchFamily="2" charset="2"/>
              </a:rPr>
              <a:t> SZÓBELI TÁBLÁZATBA BEÍRNI</a:t>
            </a:r>
            <a:endParaRPr lang="de-DE" sz="20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0149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577A5626-214D-E452-2E22-568865EF0F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0"/>
            <a:ext cx="5048729" cy="6858000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4794C715-16A8-4270-C582-B3F97E45ACAA}"/>
              </a:ext>
            </a:extLst>
          </p:cNvPr>
          <p:cNvSpPr txBox="1"/>
          <p:nvPr/>
        </p:nvSpPr>
        <p:spPr>
          <a:xfrm>
            <a:off x="683568" y="2492896"/>
            <a:ext cx="25922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IDEIGLENES FELVÉTELI RANGSOR</a:t>
            </a:r>
            <a:br>
              <a:rPr lang="hu-HU" sz="3600" b="1" dirty="0"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hu-HU" sz="3600" b="1" dirty="0">
                <a:solidFill>
                  <a:srgbClr val="FF0000"/>
                </a:solidFill>
                <a:latin typeface="Impact" panose="020B080603090205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-SZÜLŐI NYELVEN: IDEIGLENES LISTA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83569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doboz 9">
            <a:extLst>
              <a:ext uri="{FF2B5EF4-FFF2-40B4-BE49-F238E27FC236}">
                <a16:creationId xmlns:a16="http://schemas.microsoft.com/office/drawing/2014/main" id="{CEA76D8C-C2F8-3EC6-05D0-5618E4DC652C}"/>
              </a:ext>
            </a:extLst>
          </p:cNvPr>
          <p:cNvSpPr txBox="1"/>
          <p:nvPr/>
        </p:nvSpPr>
        <p:spPr>
          <a:xfrm>
            <a:off x="611560" y="440425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2"/>
              </a:rPr>
              <a:t>https://kifir2.kir.hu/TTJegyzekKereso/</a:t>
            </a:r>
            <a:endParaRPr lang="hu-HU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de-DE" dirty="0"/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927EFED2-298B-C245-5865-08D636987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6756"/>
            <a:ext cx="9144000" cy="468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016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80C1CFA-34DF-92C3-044D-28DEDC006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1143000"/>
          </a:xfrm>
        </p:spPr>
        <p:txBody>
          <a:bodyPr>
            <a:noAutofit/>
          </a:bodyPr>
          <a:lstStyle/>
          <a:p>
            <a:r>
              <a:rPr lang="hu-HU" sz="2400" dirty="0">
                <a:hlinkClick r:id="rId2"/>
              </a:rPr>
              <a:t>https://www.oktatas.hu/kozneveles/kozepfoku_felveteli_eljaras/kozponti_feladatsorok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3539676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27505DE-A79C-A180-655E-A22D4FC87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1A8FF5F3-920C-E363-2336-F520C3692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4544" y="0"/>
            <a:ext cx="4873179" cy="6858000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A32695CB-3117-0138-B892-CDDE51436A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0"/>
            <a:ext cx="48478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2610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AEB964-AA20-1EA9-A21F-25B3DC822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1FD78FAD-611C-E222-043B-C6C4F9DA7C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96552" y="0"/>
            <a:ext cx="4880584" cy="6858000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FBA72A9F-2966-84D7-ABC5-F694247B43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0"/>
            <a:ext cx="49273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731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hómstage</Template>
  <TotalTime>0</TotalTime>
  <Words>573</Words>
  <Application>Microsoft Office PowerPoint</Application>
  <PresentationFormat>Diavetítés a képernyőre (4:3 oldalarány)</PresentationFormat>
  <Paragraphs>147</Paragraphs>
  <Slides>27</Slides>
  <Notes>0</Notes>
  <HiddenSlides>0</HiddenSlides>
  <MMClips>0</MMClips>
  <ScaleCrop>false</ScaleCrop>
  <HeadingPairs>
    <vt:vector size="8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27</vt:i4>
      </vt:variant>
    </vt:vector>
  </HeadingPairs>
  <TitlesOfParts>
    <vt:vector size="35" baseType="lpstr">
      <vt:lpstr>Antonio</vt:lpstr>
      <vt:lpstr>Arial</vt:lpstr>
      <vt:lpstr>Calibri</vt:lpstr>
      <vt:lpstr>Impact</vt:lpstr>
      <vt:lpstr>Open Sans</vt:lpstr>
      <vt:lpstr>Times New Roman</vt:lpstr>
      <vt:lpstr>Office-téma</vt:lpstr>
      <vt:lpstr>Acrobat Document</vt:lpstr>
      <vt:lpstr>PowerPoint-bemutató</vt:lpstr>
      <vt:lpstr>GIMNÁZIUMOK VÁLASZTÉKA</vt:lpstr>
      <vt:lpstr>SZAKGIMNÁZIUMOK VÁLASZTÉKA</vt:lpstr>
      <vt:lpstr>TECHNIKUMOK, SZAKKÉPZŐ, SZAKISKOLÁK VÁLASZTÉKA</vt:lpstr>
      <vt:lpstr>TECHNIKUMOK, SZAKKÉPZŐK, SZAKISKOLÁK</vt:lpstr>
      <vt:lpstr>Táblázat I. ISKOLA ADATLAP https://sulinavigator.hu/kereso.php  (INNEN TUDOD AZ ADATOKAT KIKERESNI) </vt:lpstr>
      <vt:lpstr>PowerPoint-bemutató</vt:lpstr>
      <vt:lpstr>PowerPoint-bemutató</vt:lpstr>
      <vt:lpstr>PowerPoint-bemutató</vt:lpstr>
      <vt:lpstr>Táblázat I. ISKOLA ADATLAP https://sulinavigator.hu/kereso.php  &gt;Bővebben.</vt:lpstr>
      <vt:lpstr>Táblázat II. – SZÓBELIHEZ 8. elején. 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https://www.oktatas.hu/pub_bin/dload/kozoktatas/beiskolazas/tajekoztatok/1._KIFIR_felveteli_lapok_alairasa.pdf – 4oldalas! </vt:lpstr>
      <vt:lpstr>PowerPoint-bemutató</vt:lpstr>
      <vt:lpstr>PowerPoint-bemutató</vt:lpstr>
      <vt:lpstr>PowerPoint-bemutató</vt:lpstr>
      <vt:lpstr>https://www.oktatas.hu/kozneveles/kozepfoku_felveteli_eljaras/kozponti_feladatsorok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janka janka</dc:creator>
  <cp:lastModifiedBy>Eszter Kreisz</cp:lastModifiedBy>
  <cp:revision>10</cp:revision>
  <dcterms:created xsi:type="dcterms:W3CDTF">2022-06-07T10:22:24Z</dcterms:created>
  <dcterms:modified xsi:type="dcterms:W3CDTF">2024-06-03T16:32:07Z</dcterms:modified>
</cp:coreProperties>
</file>